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emf" ContentType="image/x-emf"/>
  <Default Extension="tif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8" r:id="rId3"/>
    <p:sldId id="283" r:id="rId4"/>
    <p:sldId id="287" r:id="rId5"/>
    <p:sldId id="260" r:id="rId6"/>
    <p:sldId id="264" r:id="rId7"/>
    <p:sldId id="284" r:id="rId8"/>
    <p:sldId id="257" r:id="rId9"/>
    <p:sldId id="258" r:id="rId10"/>
    <p:sldId id="286" r:id="rId11"/>
    <p:sldId id="259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65" r:id="rId26"/>
    <p:sldId id="263" r:id="rId27"/>
    <p:sldId id="261" r:id="rId28"/>
    <p:sldId id="262" r:id="rId29"/>
    <p:sldId id="266" r:id="rId30"/>
    <p:sldId id="28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8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viewProps" Target="viewProps.xml"/><Relationship Id="rId31" Type="http://schemas.openxmlformats.org/officeDocument/2006/relationships/slide" Target="slides/slide3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3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printerSettings" Target="printerSettings/printerSettings1.bin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t>4/13/11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37931725" indent="-37474525"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45720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91440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137160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182880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69D5AB6-F86B-6B43-A486-0B34ED1BD208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56323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4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3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6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1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5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3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1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3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Relationship Id="rId5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5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3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3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9063"/>
            <a:ext cx="7772400" cy="147002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smtClean="0">
                <a:latin typeface="Arial Black"/>
                <a:cs typeface="Arial Black"/>
              </a:rPr>
              <a:t>DARE-NGS : Towards Extensible and Scalable NGS Analytics on the TeraGrid/XD</a:t>
            </a:r>
            <a:endParaRPr lang="en-US" sz="3200" dirty="0">
              <a:latin typeface="Arial Black"/>
              <a:cs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244" y="3886200"/>
            <a:ext cx="8233438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Joohyun Kim, </a:t>
            </a:r>
            <a:r>
              <a:rPr lang="en-US" sz="2800" dirty="0" err="1" smtClean="0"/>
              <a:t>Sharath</a:t>
            </a:r>
            <a:r>
              <a:rPr lang="en-US" sz="2800" dirty="0" smtClean="0"/>
              <a:t> </a:t>
            </a:r>
            <a:r>
              <a:rPr lang="en-US" sz="2800" dirty="0" err="1" smtClean="0"/>
              <a:t>Maddineni</a:t>
            </a:r>
            <a:r>
              <a:rPr lang="en-US" sz="2800" dirty="0" smtClean="0"/>
              <a:t>, </a:t>
            </a:r>
            <a:r>
              <a:rPr lang="en-US" sz="2800" dirty="0" err="1" smtClean="0"/>
              <a:t>Shantenu</a:t>
            </a:r>
            <a:r>
              <a:rPr lang="en-US" sz="2800" dirty="0" smtClean="0"/>
              <a:t> </a:t>
            </a:r>
            <a:r>
              <a:rPr lang="en-US" sz="2800" dirty="0" err="1" smtClean="0"/>
              <a:t>Jha</a:t>
            </a:r>
            <a:endParaRPr lang="en-US" sz="2800" dirty="0" smtClean="0"/>
          </a:p>
          <a:p>
            <a:r>
              <a:rPr lang="en-US" sz="2800" b="1" dirty="0" smtClean="0"/>
              <a:t>The Center for Computation and Technology (CCT)</a:t>
            </a:r>
          </a:p>
          <a:p>
            <a:r>
              <a:rPr lang="en-US" sz="2800" b="1" dirty="0" smtClean="0"/>
              <a:t>Louisiana State University</a:t>
            </a:r>
            <a:endParaRPr lang="en-US" sz="2800" b="1" dirty="0"/>
          </a:p>
        </p:txBody>
      </p:sp>
      <p:pic>
        <p:nvPicPr>
          <p:cNvPr id="4" name="Picture 3" descr="ProcessHorizont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39" y="5609953"/>
            <a:ext cx="2586347" cy="1118662"/>
          </a:xfrm>
          <a:prstGeom prst="rect">
            <a:avLst/>
          </a:prstGeom>
        </p:spPr>
      </p:pic>
      <p:pic>
        <p:nvPicPr>
          <p:cNvPr id="5" name="Picture 4" descr="cc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400" y="5517927"/>
            <a:ext cx="2023472" cy="13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7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5924"/>
              </p:ext>
            </p:extLst>
          </p:nvPr>
        </p:nvGraphicFramePr>
        <p:xfrm>
          <a:off x="194458" y="2141351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582158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Performance with scale out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7725"/>
              </p:ext>
            </p:extLst>
          </p:nvPr>
        </p:nvGraphicFramePr>
        <p:xfrm>
          <a:off x="5381326" y="2141351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NGS Data Analytics on Distributed Resources</a:t>
            </a:r>
          </a:p>
        </p:txBody>
      </p:sp>
      <p:sp>
        <p:nvSpPr>
          <p:cNvPr id="18" name="Multidocument 17"/>
          <p:cNvSpPr/>
          <p:nvPr/>
        </p:nvSpPr>
        <p:spPr>
          <a:xfrm>
            <a:off x="6062326" y="4590112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544979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11436" y="4648382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574319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227" y="4076856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29974" y="3952152"/>
            <a:ext cx="118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 Framework : A Case for Suitable Solution with SAGA/BigJob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622965"/>
            <a:ext cx="6170622" cy="51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44450"/>
            <a:ext cx="1290638" cy="1062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662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7613" y="36513"/>
            <a:ext cx="1576387" cy="954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SAGA: In a nutshell</a:t>
            </a: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1529880"/>
            <a:ext cx="7966954" cy="503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and Stable: 80:20 restricted scope and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SAGA: Architecture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90" b="-10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44450"/>
            <a:ext cx="1290638" cy="1062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SAGA Implementation: Extensibility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Horizontal Extensibility – API Packages</a:t>
            </a:r>
          </a:p>
          <a:p>
            <a:pPr lvl="1"/>
            <a:r>
              <a:rPr lang="en-US" dirty="0" smtClean="0"/>
              <a:t>Current packages: </a:t>
            </a:r>
          </a:p>
          <a:p>
            <a:pPr lvl="2"/>
            <a:r>
              <a:rPr lang="en-US" dirty="0" smtClean="0"/>
              <a:t>file management, job management, remote procedure calls, replica management, data streaming</a:t>
            </a:r>
          </a:p>
          <a:p>
            <a:pPr lvl="2"/>
            <a:r>
              <a:rPr lang="en-US" dirty="0" smtClean="0"/>
              <a:t>Steering, information services, checkpoint…</a:t>
            </a:r>
          </a:p>
          <a:p>
            <a:r>
              <a:rPr lang="en-US" dirty="0" smtClean="0"/>
              <a:t>Vertical Extensibility – Middleware Bindings</a:t>
            </a:r>
          </a:p>
          <a:p>
            <a:pPr lvl="1"/>
            <a:r>
              <a:rPr lang="en-US" dirty="0" smtClean="0"/>
              <a:t>Different adaptors for different middleware</a:t>
            </a:r>
          </a:p>
          <a:p>
            <a:pPr lvl="1"/>
            <a:r>
              <a:rPr lang="en-US" dirty="0" smtClean="0"/>
              <a:t>Set of ‘local’ adaptors</a:t>
            </a:r>
          </a:p>
          <a:p>
            <a:r>
              <a:rPr lang="en-US" dirty="0" smtClean="0"/>
              <a:t>Extensibility for Optimization and Features</a:t>
            </a:r>
          </a:p>
          <a:p>
            <a:pPr lvl="1"/>
            <a:r>
              <a:rPr lang="en-US" dirty="0" smtClean="0"/>
              <a:t>Bulk optimization, modular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SAGA: Access Layers</a:t>
            </a:r>
            <a:br>
              <a:rPr lang="en-US" dirty="0" smtClean="0"/>
            </a:br>
            <a:r>
              <a:rPr lang="en-US" dirty="0" smtClean="0"/>
              <a:t>Challenge of many Adaptors</a:t>
            </a:r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0200" y="1482725"/>
            <a:ext cx="8501063" cy="48307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Job Adaptors</a:t>
            </a:r>
            <a:endParaRPr lang="en-US" dirty="0" smtClean="0"/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b="1" dirty="0" smtClean="0"/>
              <a:t>BES, UNICORE, </a:t>
            </a:r>
            <a:r>
              <a:rPr lang="en-US" b="1" dirty="0" err="1" smtClean="0"/>
              <a:t>Globus</a:t>
            </a:r>
            <a:r>
              <a:rPr lang="en-US" b="1" dirty="0" smtClean="0"/>
              <a:t> GRAM2, </a:t>
            </a:r>
            <a:r>
              <a:rPr lang="en-US" b="1" dirty="0" err="1" smtClean="0"/>
              <a:t>gLite</a:t>
            </a:r>
            <a:endParaRPr lang="en-US" b="1" dirty="0" smtClean="0"/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 smtClean="0"/>
              <a:t>Fork </a:t>
            </a:r>
            <a:r>
              <a:rPr lang="en-US" dirty="0"/>
              <a:t>(</a:t>
            </a:r>
            <a:r>
              <a:rPr lang="en-US" dirty="0" err="1"/>
              <a:t>localhost</a:t>
            </a:r>
            <a:r>
              <a:rPr lang="en-US" dirty="0"/>
              <a:t>), SSH, Condor,</a:t>
            </a:r>
            <a:r>
              <a:rPr lang="en-US" dirty="0" smtClean="0"/>
              <a:t> OMII </a:t>
            </a:r>
            <a:r>
              <a:rPr lang="en-US" dirty="0" err="1"/>
              <a:t>GridSAM</a:t>
            </a:r>
            <a:r>
              <a:rPr lang="en-US" dirty="0"/>
              <a:t>,</a:t>
            </a:r>
            <a:r>
              <a:rPr lang="en-US" dirty="0" smtClean="0"/>
              <a:t> Amazon </a:t>
            </a:r>
            <a:r>
              <a:rPr lang="en-US" dirty="0"/>
              <a:t>EC2, Platform LSF</a:t>
            </a:r>
          </a:p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File Adaptors</a:t>
            </a:r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/>
              <a:t>Local FS, </a:t>
            </a:r>
            <a:r>
              <a:rPr lang="en-US" dirty="0" err="1"/>
              <a:t>Globus</a:t>
            </a:r>
            <a:r>
              <a:rPr lang="en-US" dirty="0"/>
              <a:t> </a:t>
            </a:r>
            <a:r>
              <a:rPr lang="en-US" dirty="0" err="1"/>
              <a:t>GridFTP</a:t>
            </a:r>
            <a:r>
              <a:rPr lang="en-US" dirty="0"/>
              <a:t>, </a:t>
            </a:r>
            <a:r>
              <a:rPr lang="en-US" dirty="0" err="1"/>
              <a:t>Hadoop</a:t>
            </a:r>
            <a:r>
              <a:rPr lang="en-US" dirty="0"/>
              <a:t> Distributed </a:t>
            </a:r>
            <a:r>
              <a:rPr lang="en-US" dirty="0" err="1"/>
              <a:t>Filesystem</a:t>
            </a:r>
            <a:r>
              <a:rPr lang="en-US" dirty="0"/>
              <a:t> (HDFS),</a:t>
            </a:r>
            <a:br>
              <a:rPr lang="en-US" dirty="0"/>
            </a:br>
            <a:r>
              <a:rPr lang="en-US" dirty="0" err="1"/>
              <a:t>CloudStore</a:t>
            </a:r>
            <a:r>
              <a:rPr lang="en-US" dirty="0"/>
              <a:t> KFS, </a:t>
            </a:r>
            <a:r>
              <a:rPr lang="en-US" dirty="0" err="1"/>
              <a:t>OpenCloud</a:t>
            </a:r>
            <a:r>
              <a:rPr lang="en-US" dirty="0"/>
              <a:t> Sector-Sphere</a:t>
            </a:r>
          </a:p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Replica Adaptors</a:t>
            </a:r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/>
              <a:t>PostgreSQL/SQLite3, </a:t>
            </a:r>
            <a:r>
              <a:rPr lang="en-US" dirty="0" err="1"/>
              <a:t>Globus</a:t>
            </a:r>
            <a:r>
              <a:rPr lang="en-US" dirty="0"/>
              <a:t> RLS</a:t>
            </a:r>
          </a:p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Advert Adaptors</a:t>
            </a:r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/>
              <a:t>PostgreSQL/SQLite3, </a:t>
            </a:r>
            <a:r>
              <a:rPr lang="en-US" dirty="0" err="1"/>
              <a:t>Hadoop</a:t>
            </a:r>
            <a:r>
              <a:rPr lang="en-US" dirty="0"/>
              <a:t> H-Base, </a:t>
            </a:r>
            <a:r>
              <a:rPr lang="en-US" dirty="0" err="1"/>
              <a:t>Hypertable</a:t>
            </a:r>
            <a:endParaRPr lang="en-US" dirty="0"/>
          </a:p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Other Adaptors</a:t>
            </a:r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/>
              <a:t>Default RPC / Stream / SD</a:t>
            </a:r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Abstractions for Dynamic Execution </a:t>
            </a:r>
            <a:br>
              <a:rPr lang="en-US" sz="2600" dirty="0"/>
            </a:br>
            <a:r>
              <a:rPr lang="en-US" sz="2600" dirty="0"/>
              <a:t>SAGA Pilot-Job (BigJob)</a:t>
            </a:r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6" r="-2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stributed_pilot_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59" r="-77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BigJob: Infrastructure Independent Pilot-Job</a:t>
            </a:r>
          </a:p>
        </p:txBody>
      </p:sp>
    </p:spTree>
    <p:extLst>
      <p:ext uri="{BB962C8B-B14F-4D97-AF65-F5344CB8AC3E}">
        <p14:creationId xmlns:p14="http://schemas.microsoft.com/office/powerpoint/2010/main" val="37902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757238" y="1530350"/>
            <a:ext cx="7967662" cy="46085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BigJob: Infrastructure Independent Pilot-Job</a:t>
            </a:r>
            <a:br>
              <a:rPr lang="en-US" dirty="0"/>
            </a:br>
            <a:r>
              <a:rPr lang="en-US" dirty="0"/>
              <a:t> (Each  sub-job is a MPI-based MD)</a:t>
            </a:r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358900"/>
            <a:ext cx="7966954" cy="51782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Pilot-Jobs: Decouple Resource Allocation from Resource-Workload binding</a:t>
            </a:r>
          </a:p>
          <a:p>
            <a:r>
              <a:rPr lang="en-US" dirty="0" smtClean="0"/>
              <a:t>Pilot-Jobs are/have been typically used for:</a:t>
            </a:r>
          </a:p>
          <a:p>
            <a:pPr lvl="1"/>
            <a:r>
              <a:rPr lang="en-US" dirty="0" smtClean="0"/>
              <a:t>Enhancing resource </a:t>
            </a:r>
            <a:r>
              <a:rPr lang="en-US" dirty="0" err="1" smtClean="0"/>
              <a:t>utilisation</a:t>
            </a:r>
            <a:endParaRPr lang="en-US" dirty="0" smtClean="0"/>
          </a:p>
          <a:p>
            <a:pPr lvl="1"/>
            <a:r>
              <a:rPr lang="en-US" dirty="0" smtClean="0"/>
              <a:t>Lowering wait time for multiple jobs (better </a:t>
            </a:r>
            <a:r>
              <a:rPr lang="en-US" dirty="0" err="1" smtClean="0"/>
              <a:t>predictibility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Facilitate high-throughput simulations</a:t>
            </a:r>
          </a:p>
          <a:p>
            <a:pPr lvl="1"/>
            <a:r>
              <a:rPr lang="en-US" dirty="0" smtClean="0"/>
              <a:t>Basis for Application-level Scheduling Resource binding</a:t>
            </a:r>
          </a:p>
          <a:p>
            <a:r>
              <a:rPr lang="en-US" dirty="0" smtClean="0"/>
              <a:t>Two unique aspects  about the SAGA-based Pilot-Job:</a:t>
            </a:r>
          </a:p>
          <a:p>
            <a:pPr lvl="1"/>
            <a:r>
              <a:rPr lang="en-US" dirty="0" smtClean="0"/>
              <a:t>Pilot-Jobs have not been used for Science Driven Objectives:</a:t>
            </a:r>
          </a:p>
          <a:p>
            <a:pPr lvl="2"/>
            <a:r>
              <a:rPr lang="en-US" dirty="0" smtClean="0"/>
              <a:t>First demonstration of supporting multi-physics simulations </a:t>
            </a:r>
          </a:p>
          <a:p>
            <a:pPr lvl="1"/>
            <a:r>
              <a:rPr lang="en-US" dirty="0" smtClean="0"/>
              <a:t>Infrastructure Independent</a:t>
            </a:r>
          </a:p>
          <a:p>
            <a:pPr lvl="2"/>
            <a:r>
              <a:rPr lang="en-US" dirty="0" err="1" smtClean="0"/>
              <a:t>Falkon</a:t>
            </a:r>
            <a:r>
              <a:rPr lang="en-US" dirty="0" smtClean="0"/>
              <a:t>, Condor Glide-in, </a:t>
            </a:r>
            <a:r>
              <a:rPr lang="en-US" dirty="0" err="1" smtClean="0"/>
              <a:t>Ganga</a:t>
            </a:r>
            <a:r>
              <a:rPr lang="en-US" dirty="0" smtClean="0"/>
              <a:t>-Diane (EGEE/EGI), DIRAC/WMS, PANDA</a:t>
            </a:r>
          </a:p>
          <a:p>
            <a:pPr lvl="3"/>
            <a:r>
              <a:rPr lang="en-US" dirty="0" smtClean="0"/>
              <a:t>Frameworks based upon </a:t>
            </a:r>
            <a:r>
              <a:rPr lang="en-US" dirty="0" err="1" smtClean="0"/>
              <a:t>PJs</a:t>
            </a:r>
            <a:r>
              <a:rPr lang="en-US" dirty="0" smtClean="0"/>
              <a:t> (pull model) for specific PGI/back-end</a:t>
            </a:r>
          </a:p>
          <a:p>
            <a:pPr lvl="3"/>
            <a:r>
              <a:rPr lang="en-US" dirty="0" smtClean="0"/>
              <a:t>Do not support MPI</a:t>
            </a:r>
          </a:p>
          <a:p>
            <a:r>
              <a:rPr lang="en-US" dirty="0" smtClean="0"/>
              <a:t>SAGA-based Pilot-Job form the basis:</a:t>
            </a:r>
          </a:p>
          <a:p>
            <a:pPr lvl="1"/>
            <a:r>
              <a:rPr lang="en-US" dirty="0" smtClean="0"/>
              <a:t>For autonomic scheduling and resource selection decisions</a:t>
            </a:r>
          </a:p>
          <a:p>
            <a:pPr lvl="1"/>
            <a:r>
              <a:rPr lang="en-US" dirty="0" smtClean="0"/>
              <a:t>Advanced run-time frameworks for load-balancing and fault-tolerance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Pilot-Jobs: What is different?</a:t>
            </a:r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7" y="1358512"/>
            <a:ext cx="7782703" cy="51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534400" cy="5443538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solidFill>
                  <a:schemeClr val="bg2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/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buSzPct val="80000"/>
              <a:buFont typeface="Arial" charset="0"/>
              <a:buChar char="•"/>
            </a:pPr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buSzPct val="80000"/>
              <a:buFont typeface="Arial" charset="0"/>
              <a:buChar char="•"/>
            </a:pPr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buSzPct val="80000"/>
              <a:buFont typeface="Arial" charset="0"/>
              <a:buChar char="•"/>
            </a:pPr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Development Distributed Application </a:t>
            </a:r>
            <a:r>
              <a:rPr lang="en-US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latin typeface="Arial" charset="0"/>
                <a:ea typeface="ヒラギノ角ゴ ProN W3" charset="0"/>
                <a:cs typeface="ヒラギノ角ゴ ProN W3" charset="0"/>
              </a:rPr>
              <a:t>Adaptive Distributed Replica Exchange</a:t>
            </a:r>
            <a:r>
              <a:rPr lang="en-US" sz="2800" dirty="0">
                <a:latin typeface="Arial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2800" dirty="0">
                <a:latin typeface="Arial" charset="0"/>
                <a:ea typeface="ヒラギノ角ゴ ProN W3" charset="0"/>
                <a:cs typeface="ヒラギノ角ゴ ProN W3" charset="0"/>
              </a:rPr>
            </a:br>
            <a:r>
              <a:rPr lang="en-US" sz="22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Scale-Out, Dynamic Resource Allocation and Aggregation</a:t>
            </a:r>
            <a:endParaRPr lang="en-US" sz="2200" dirty="0">
              <a:solidFill>
                <a:srgbClr val="800000"/>
              </a:solidFill>
              <a:latin typeface="Cooper Black" charset="0"/>
              <a:ea typeface="ヒラギノ角ゴ ProN W3" charset="0"/>
              <a:cs typeface="Cooper Black" charset="0"/>
            </a:endParaRPr>
          </a:p>
        </p:txBody>
      </p:sp>
      <p:pic>
        <p:nvPicPr>
          <p:cNvPr id="52227" name="Content Placeholder 5" descr="perf_glidein.pd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451" r="-13451"/>
          <a:stretch>
            <a:fillRect/>
          </a:stretch>
        </p:blipFill>
        <p:spPr>
          <a:xfrm>
            <a:off x="4343400" y="1387475"/>
            <a:ext cx="4572000" cy="2514600"/>
          </a:xfrm>
        </p:spPr>
      </p:pic>
      <p:pic>
        <p:nvPicPr>
          <p:cNvPr id="52228" name="Picture 5" descr="perf_repe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902075"/>
            <a:ext cx="4114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6" descr="perf_repex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3902075"/>
            <a:ext cx="4114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7" descr="perf_distributed_number_replica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6576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24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Simulation_Time_of_One_BigJo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912" y="1447800"/>
            <a:ext cx="42799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4" descr="Simulation_Time_of_Two_BigJ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369093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itle 3"/>
          <p:cNvSpPr>
            <a:spLocks noGrp="1"/>
          </p:cNvSpPr>
          <p:nvPr>
            <p:ph type="title"/>
          </p:nvPr>
        </p:nvSpPr>
        <p:spPr>
          <a:xfrm>
            <a:off x="762000" y="196410"/>
            <a:ext cx="7696200" cy="1066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charset="0"/>
                <a:ea typeface="ヒラギノ角ゴ ProN W3" charset="0"/>
                <a:cs typeface="ヒラギノ角ゴ ProN W3" charset="0"/>
              </a:rPr>
              <a:t>Dynamic </a:t>
            </a:r>
            <a:r>
              <a:rPr lang="en-US" sz="2800" dirty="0" smtClean="0">
                <a:latin typeface="Arial" charset="0"/>
                <a:ea typeface="ヒラギノ角ゴ ProN W3" charset="0"/>
                <a:cs typeface="ヒラギノ角ゴ ProN W3" charset="0"/>
              </a:rPr>
              <a:t>Execution : </a:t>
            </a:r>
            <a:r>
              <a:rPr lang="en-US" sz="28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Reduced </a:t>
            </a:r>
            <a:r>
              <a:rPr lang="en-US" sz="28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Time to Solution</a:t>
            </a:r>
          </a:p>
        </p:txBody>
      </p:sp>
    </p:spTree>
    <p:extLst>
      <p:ext uri="{BB962C8B-B14F-4D97-AF65-F5344CB8AC3E}">
        <p14:creationId xmlns:p14="http://schemas.microsoft.com/office/powerpoint/2010/main" val="273953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8013" cy="4670425"/>
          </a:xfrm>
        </p:spPr>
        <p:txBody>
          <a:bodyPr tIns="20802">
            <a:normAutofit/>
          </a:bodyPr>
          <a:lstStyle/>
          <a:p>
            <a:pPr marL="390525" indent="-293688" eaLnBrk="1">
              <a:buSzPct val="45000"/>
              <a:buFont typeface="Wingdings" charset="0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Ensemble </a:t>
            </a:r>
            <a:r>
              <a:rPr lang="en-US" sz="2400" dirty="0" err="1">
                <a:latin typeface="Arial" charset="0"/>
                <a:ea typeface="ヒラギノ角ゴ ProN W3" charset="0"/>
                <a:cs typeface="ヒラギノ角ゴ ProN W3" charset="0"/>
              </a:rPr>
              <a:t>Kalman</a:t>
            </a: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 filters (</a:t>
            </a:r>
            <a:r>
              <a:rPr lang="en-US" sz="2400" dirty="0" err="1">
                <a:latin typeface="Arial" charset="0"/>
                <a:ea typeface="ヒラギノ角ゴ ProN W3" charset="0"/>
                <a:cs typeface="ヒラギノ角ゴ ProN W3" charset="0"/>
              </a:rPr>
              <a:t>EnKF</a:t>
            </a: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), are recursive filters to handle large, noisy data;  use the </a:t>
            </a:r>
            <a:r>
              <a:rPr lang="en-US" sz="2400" dirty="0" err="1">
                <a:latin typeface="Arial" charset="0"/>
                <a:ea typeface="ヒラギノ角ゴ ProN W3" charset="0"/>
                <a:cs typeface="ヒラギノ角ゴ ProN W3" charset="0"/>
              </a:rPr>
              <a:t>EnKF</a:t>
            </a: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 for history matching and reservoir characterization</a:t>
            </a:r>
          </a:p>
          <a:p>
            <a:pPr marL="390525" indent="-293688" eaLnBrk="1">
              <a:buSzPct val="45000"/>
              <a:buFont typeface="Wingdings" charset="0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2400" dirty="0" err="1">
                <a:latin typeface="Arial" charset="0"/>
                <a:ea typeface="ヒラギノ角ゴ ProN W3" charset="0"/>
                <a:cs typeface="ヒラギノ角ゴ ProN W3" charset="0"/>
              </a:rPr>
              <a:t>EnKF</a:t>
            </a: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 is a particularly interesting case of irregular, hard-to-predict run time characteristics: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5370513" cy="269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Ensemble </a:t>
            </a:r>
            <a:r>
              <a:rPr lang="en-US" dirty="0" err="1">
                <a:latin typeface="Arial" charset="0"/>
                <a:ea typeface="ヒラギノ角ゴ ProN W3" charset="0"/>
                <a:cs typeface="ヒラギノ角ゴ ProN W3" charset="0"/>
              </a:rPr>
              <a:t>Kalman</a:t>
            </a:r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latin typeface="Arial" charset="0"/>
                <a:ea typeface="ヒラギノ角ゴ ProN W3" charset="0"/>
                <a:cs typeface="ヒラギノ角ゴ ProN W3" charset="0"/>
              </a:rPr>
              <a:t>Filters :</a:t>
            </a:r>
            <a:r>
              <a:rPr lang="en-US" i="1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Heterogeneous </a:t>
            </a:r>
            <a:r>
              <a:rPr lang="en-US" i="1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Sub-Tasks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628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91788" y="1596563"/>
            <a:ext cx="7988300" cy="5443538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resources</a:t>
            </a:r>
          </a:p>
          <a:p>
            <a:pPr lvl="1"/>
            <a:r>
              <a:rPr lang="en-US" sz="2100" dirty="0">
                <a:solidFill>
                  <a:schemeClr val="accent2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SAGA: Middleware Agnostic</a:t>
            </a:r>
          </a:p>
          <a:p>
            <a:r>
              <a:rPr lang="en-US" sz="21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Scale-Out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concurrently</a:t>
            </a:r>
          </a:p>
          <a:p>
            <a:pPr lvl="1"/>
            <a:r>
              <a:rPr lang="en-US" sz="2100" dirty="0">
                <a:solidFill>
                  <a:schemeClr val="accent2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Support Multiple Pilot-Jobs: Ranger, Abe, QB </a:t>
            </a:r>
          </a:p>
          <a:p>
            <a:r>
              <a:rPr lang="en-US" sz="21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Infrastructure</a:t>
            </a:r>
          </a:p>
          <a:p>
            <a:pPr lvl="1"/>
            <a:r>
              <a:rPr lang="en-US" sz="2100" dirty="0">
                <a:solidFill>
                  <a:schemeClr val="accent2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Pilot-Job also Coupled CFD-MD, Integrated BQP</a:t>
            </a:r>
          </a:p>
          <a:p>
            <a:r>
              <a:rPr lang="en-US" sz="2100" dirty="0" err="1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r>
              <a:rPr lang="en-US" sz="21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100" i="1" dirty="0">
                <a:latin typeface="Arial" charset="0"/>
                <a:ea typeface="ヒラギノ角ゴ ProN W3" charset="0"/>
                <a:cs typeface="ヒラギノ角ゴ ProN W3" charset="0"/>
              </a:rPr>
              <a:t>easily…</a:t>
            </a:r>
          </a:p>
          <a:p>
            <a:pPr>
              <a:buFont typeface="Wingdings" charset="0"/>
              <a:buNone/>
            </a:pPr>
            <a:endParaRPr lang="en-US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endParaRPr lang="en-US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Understanding Distributed Applications </a:t>
            </a:r>
            <a:r>
              <a:rPr lang="en-US" sz="24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Development Objectives </a:t>
            </a:r>
            <a:r>
              <a:rPr lang="en-US" sz="2400" dirty="0" err="1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76" y="1627702"/>
            <a:ext cx="3935304" cy="327070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651" y="1889551"/>
            <a:ext cx="3487149" cy="303385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251192" y="5554788"/>
            <a:ext cx="4102763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Dynamic situation (target species, NGS protocol, multi-core, cluster environment, disk space, main memory, and parallelization) for optimal performance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9201" y="1453100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4898409"/>
            <a:ext cx="1172218" cy="6563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DARE-NGS : Mapping on 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523460"/>
            <a:ext cx="3763962" cy="49525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2000" dirty="0" err="1" smtClean="0">
                <a:solidFill>
                  <a:srgbClr val="FF0000"/>
                </a:solidFill>
              </a:rPr>
              <a:t>Burkerholderia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Glumae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B. </a:t>
            </a:r>
            <a:r>
              <a:rPr lang="en-US" sz="2000" dirty="0" err="1" smtClean="0"/>
              <a:t>Glumae</a:t>
            </a:r>
            <a:r>
              <a:rPr lang="en-US" sz="2000" dirty="0"/>
              <a:t> </a:t>
            </a:r>
            <a:r>
              <a:rPr lang="en-US" sz="2000" dirty="0" smtClean="0"/>
              <a:t>: Small (7 </a:t>
            </a:r>
            <a:r>
              <a:rPr lang="en-US" sz="2000" dirty="0" err="1" smtClean="0"/>
              <a:t>Mbp</a:t>
            </a:r>
            <a:r>
              <a:rPr lang="en-US" sz="2000" dirty="0" smtClean="0"/>
              <a:t>) but multiple genomes (multiple strains or </a:t>
            </a:r>
            <a:r>
              <a:rPr lang="en-US" sz="2000" dirty="0" err="1" smtClean="0"/>
              <a:t>transcriptome</a:t>
            </a:r>
            <a:r>
              <a:rPr lang="en-US" sz="20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Larger genome (3 </a:t>
            </a:r>
            <a:r>
              <a:rPr lang="en-US" sz="2000" dirty="0" err="1" smtClean="0"/>
              <a:t>Gbp</a:t>
            </a:r>
            <a:r>
              <a:rPr lang="en-US" sz="20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780068"/>
              </p:ext>
            </p:extLst>
          </p:nvPr>
        </p:nvGraphicFramePr>
        <p:xfrm>
          <a:off x="3941070" y="1617859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4744"/>
                <a:gridCol w="1294314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84180" y="5609160"/>
            <a:ext cx="4859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081328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081328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081328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0209" y="37769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776918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769660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1402" y="1590708"/>
            <a:ext cx="55474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226" y="4788446"/>
            <a:ext cx="2881148" cy="20168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0660" y="4419114"/>
            <a:ext cx="52882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1260"/>
              </p:ext>
            </p:extLst>
          </p:nvPr>
        </p:nvGraphicFramePr>
        <p:xfrm>
          <a:off x="307010" y="1878736"/>
          <a:ext cx="5267103" cy="4823749"/>
        </p:xfrm>
        <a:graphic>
          <a:graphicData uri="http://schemas.openxmlformats.org/drawingml/2006/table">
            <a:tbl>
              <a:tblPr/>
              <a:tblGrid>
                <a:gridCol w="1281003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</a:tblGrid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7010" y="132148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507023"/>
            <a:ext cx="7455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Strength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/>
              <a:t>Non-invasive runtime environment for life science applications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/>
              <a:t>Lightweight, extensible, and full-fledge gateway template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/>
              <a:t>SAGA/BigJob +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 (distributed, scale-out, and large scale data management)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2880687"/>
            <a:ext cx="4173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Reference genome </a:t>
            </a:r>
          </a:p>
          <a:p>
            <a:r>
              <a:rPr lang="en-US" dirty="0" smtClean="0"/>
              <a:t>index files : HG18 : 130 GB, </a:t>
            </a:r>
            <a:r>
              <a:rPr lang="en-US" dirty="0" err="1" smtClean="0"/>
              <a:t>B.Glumae</a:t>
            </a:r>
            <a:r>
              <a:rPr lang="en-US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Short read files :  e.g.</a:t>
            </a:r>
          </a:p>
          <a:p>
            <a:r>
              <a:rPr lang="en-US" dirty="0" smtClean="0"/>
              <a:t>9 GB ( about 2 min from local to QB using </a:t>
            </a:r>
            <a:r>
              <a:rPr lang="en-US" dirty="0" err="1" smtClean="0"/>
              <a:t>GridFTP</a:t>
            </a:r>
            <a:r>
              <a:rPr lang="en-US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04626"/>
              </p:ext>
            </p:extLst>
          </p:nvPr>
        </p:nvGraphicFramePr>
        <p:xfrm>
          <a:off x="4407262" y="3228852"/>
          <a:ext cx="4633054" cy="1355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GSIFTP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9591" y="2880687"/>
            <a:ext cx="232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293549"/>
            <a:ext cx="8522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 smtClean="0"/>
              <a:t>Interoperability </a:t>
            </a:r>
            <a:r>
              <a:rPr lang="en-US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HPC-HTC 1: EGEE-TG[-NAREGI] / HPC-HTC 2: KEK/NAREGI-TG /HPC-HTC 3: </a:t>
            </a:r>
            <a:r>
              <a:rPr lang="en-US" dirty="0" err="1"/>
              <a:t>ExTENCI</a:t>
            </a:r>
            <a:r>
              <a:rPr lang="en-US" dirty="0"/>
              <a:t> [TG-OSG] /HPC-HPC 1: TG-DEISA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GANGA/DIANE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53" y="1479625"/>
            <a:ext cx="5860498" cy="4583025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690511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buFont typeface="Arial" charset="0"/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4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buNone/>
            </a:pP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8897" y="5537861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1" y="1956302"/>
            <a:ext cx="7442200" cy="35815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9550" y="2512921"/>
            <a:ext cx="8777682" cy="4345079"/>
            <a:chOff x="123625" y="1591320"/>
            <a:chExt cx="8965755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757170" y="4321479"/>
              <a:ext cx="2061022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3625" y="4321479"/>
              <a:ext cx="2525524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246291" y="4405750"/>
              <a:ext cx="1522447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Analysis </a:t>
              </a:r>
            </a:p>
            <a:p>
              <a:pPr algn="ctr"/>
              <a:r>
                <a:rPr lang="en-US" kern="1200" dirty="0" smtClean="0"/>
                <a:t>(RNA-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</a:t>
              </a:r>
              <a:r>
                <a:rPr lang="en-US" kern="1200" dirty="0" err="1" smtClean="0"/>
                <a:t>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Exome Analysis</a:t>
              </a:r>
              <a:endParaRPr lang="en-US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9" y="4365447"/>
              <a:ext cx="1179986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Analysis (WGS)</a:t>
              </a:r>
              <a:endParaRPr lang="en-US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79640" y="2397490"/>
            <a:ext cx="8621171" cy="4049203"/>
            <a:chOff x="244281" y="1112832"/>
            <a:chExt cx="8841445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44281" y="3431725"/>
              <a:ext cx="88414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Coding Gene Finding/ncRNA Finding/DNA motif Finding/Gene Annotation/</a:t>
              </a:r>
              <a:r>
                <a:rPr lang="en-US" kern="1200" dirty="0" err="1" smtClean="0"/>
                <a:t>gemone</a:t>
              </a:r>
              <a:r>
                <a:rPr lang="en-US" kern="1200" dirty="0" smtClean="0"/>
                <a:t>-variation</a:t>
              </a:r>
              <a:endParaRPr lang="en-US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0416" y="6415423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101" y="1990293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9548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dirty="0" smtClean="0"/>
              <a:t>Next-Generation DNA Sequencing (NGS) and </a:t>
            </a:r>
            <a:r>
              <a:rPr lang="en-US" dirty="0" smtClean="0"/>
              <a:t>Its Impact on Life Sciences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High-throughput DNA sequencing</a:t>
            </a:r>
          </a:p>
          <a:p>
            <a:pP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Data-intensive computation</a:t>
            </a:r>
          </a:p>
          <a:p>
            <a:pP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SzPct val="60000"/>
              <a:buFont typeface="Wingdings" charset="2"/>
              <a:buChar char=""/>
            </a:pPr>
            <a:r>
              <a:rPr lang="en-US" dirty="0" smtClean="0"/>
              <a:t>Motivations and challenges </a:t>
            </a:r>
            <a:endParaRPr lang="en-US" dirty="0"/>
          </a:p>
          <a:p>
            <a:pPr>
              <a:buSzPct val="60000"/>
              <a:buFont typeface="Courier New"/>
              <a:buChar char="o"/>
            </a:pPr>
            <a:r>
              <a:rPr lang="en-US" dirty="0" smtClean="0"/>
              <a:t>Distributed computing approach with efficiency in Time-To-Solution (TTS) and resource (Data/Compute</a:t>
            </a:r>
            <a:r>
              <a:rPr lang="en-US" dirty="0"/>
              <a:t>) utilization </a:t>
            </a:r>
            <a:r>
              <a:rPr lang="en-US" dirty="0" smtClean="0"/>
              <a:t>by balancing </a:t>
            </a:r>
            <a:r>
              <a:rPr lang="en-US" dirty="0"/>
              <a:t>between scale-up and scale-</a:t>
            </a:r>
            <a:r>
              <a:rPr lang="en-US" dirty="0" smtClean="0"/>
              <a:t>out</a:t>
            </a:r>
          </a:p>
          <a:p>
            <a:pPr>
              <a:buSzPct val="60000"/>
              <a:buFont typeface="Courier New"/>
              <a:buChar char="o"/>
            </a:pPr>
            <a:r>
              <a:rPr lang="en-US" dirty="0" smtClean="0"/>
              <a:t>Developing extensible, agile, application-neutral, 	primarily data-intensive computing-friendly 	runtime environment : Distributed Adaptive 	Runtime Environment (DARE) Framework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NGS Data Analytics on Distributed Resources</a:t>
            </a:r>
          </a:p>
        </p:txBody>
      </p:sp>
    </p:spTree>
    <p:extLst>
      <p:ext uri="{BB962C8B-B14F-4D97-AF65-F5344CB8AC3E}">
        <p14:creationId xmlns:p14="http://schemas.microsoft.com/office/powerpoint/2010/main" val="21034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7527</TotalTime>
  <Words>2328</Words>
  <Application>Microsoft Macintosh PowerPoint</Application>
  <PresentationFormat>On-screen Show (4:3)</PresentationFormat>
  <Paragraphs>396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DARE-NGS : Towards Extensible and Scalable NGS Analytics on the TeraGrid/XD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NGS Data Analytics on Distributed Resources</vt:lpstr>
      <vt:lpstr>NGS Data Analytics on Distributed Resources</vt:lpstr>
      <vt:lpstr>DARE Framework : A Case for Suitable Solution with SAGA/BigJob</vt:lpstr>
      <vt:lpstr>SAGA: In a nutshell</vt:lpstr>
      <vt:lpstr>SAGA: Architecture</vt:lpstr>
      <vt:lpstr>SAGA Implementation: Extensibility</vt:lpstr>
      <vt:lpstr>SAGA: Access Layers Challenge of many Adaptors</vt:lpstr>
      <vt:lpstr>Abstractions for Dynamic Execution  SAGA Pilot-Job (BigJob)</vt:lpstr>
      <vt:lpstr>BigJob: Infrastructure Independent Pilot-Job</vt:lpstr>
      <vt:lpstr> BigJob: Infrastructure Independent Pilot-Job  (Each  sub-job is a MPI-based MD)</vt:lpstr>
      <vt:lpstr>SAGA Pilot-Jobs: What is different?</vt:lpstr>
      <vt:lpstr>Development Distributed Application Frameworks</vt:lpstr>
      <vt:lpstr>Adaptive Distributed Replica Exchange Scale-Out, Dynamic Resource Allocation and Aggregation</vt:lpstr>
      <vt:lpstr>Dynamic Execution : Reduced Time to Solution</vt:lpstr>
      <vt:lpstr>Ensemble Kalman Filters :Heterogeneous Sub-Tasks</vt:lpstr>
      <vt:lpstr>Understanding Distributed Applications Development Objectives Redux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67</cp:revision>
  <dcterms:created xsi:type="dcterms:W3CDTF">2011-04-07T21:56:40Z</dcterms:created>
  <dcterms:modified xsi:type="dcterms:W3CDTF">2011-04-13T16:13:05Z</dcterms:modified>
</cp:coreProperties>
</file>